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0"/>
  </p:notesMasterIdLst>
  <p:handoutMasterIdLst>
    <p:handoutMasterId r:id="rId11"/>
  </p:handoutMasterIdLst>
  <p:sldIdLst>
    <p:sldId id="557" r:id="rId2"/>
    <p:sldId id="629" r:id="rId3"/>
    <p:sldId id="630" r:id="rId4"/>
    <p:sldId id="631" r:id="rId5"/>
    <p:sldId id="632" r:id="rId6"/>
    <p:sldId id="633" r:id="rId7"/>
    <p:sldId id="634" r:id="rId8"/>
    <p:sldId id="635" r:id="rId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3612">
          <p15:clr>
            <a:srgbClr val="A4A3A4"/>
          </p15:clr>
        </p15:guide>
        <p15:guide id="4" pos="204">
          <p15:clr>
            <a:srgbClr val="A4A3A4"/>
          </p15:clr>
        </p15:guide>
        <p15:guide id="5" pos="5329">
          <p15:clr>
            <a:srgbClr val="A4A3A4"/>
          </p15:clr>
        </p15:guide>
        <p15:guide id="6" pos="40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бряков Михаил" initials="ДМ" lastIdx="2" clrIdx="0"/>
  <p:cmAuthor id="1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B9B9"/>
    <a:srgbClr val="FF3300"/>
    <a:srgbClr val="FFCC66"/>
    <a:srgbClr val="005E9E"/>
    <a:srgbClr val="939598"/>
    <a:srgbClr val="FFFFFF"/>
    <a:srgbClr val="E1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98469" autoAdjust="0"/>
  </p:normalViewPr>
  <p:slideViewPr>
    <p:cSldViewPr>
      <p:cViewPr varScale="1">
        <p:scale>
          <a:sx n="69" d="100"/>
          <a:sy n="69" d="100"/>
        </p:scale>
        <p:origin x="1380" y="44"/>
      </p:cViewPr>
      <p:guideLst>
        <p:guide orient="horz" pos="2478"/>
        <p:guide orient="horz" pos="2976"/>
        <p:guide orient="horz" pos="3612"/>
        <p:guide pos="204"/>
        <p:guide pos="5329"/>
        <p:guide pos="4059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 на действия контрольно-надзорных органов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3-4020-B8D9-EABB6D5F36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жалобы на привлечение к административной ответственности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3-4020-B8D9-EABB6D5F3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28896"/>
        <c:axId val="116724480"/>
        <c:axId val="0"/>
      </c:bar3DChart>
      <c:catAx>
        <c:axId val="8972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724480"/>
        <c:crosses val="autoZero"/>
        <c:auto val="1"/>
        <c:lblAlgn val="ctr"/>
        <c:lblOffset val="100"/>
        <c:noMultiLvlLbl val="0"/>
      </c:catAx>
      <c:valAx>
        <c:axId val="11672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2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63519346118049"/>
          <c:y val="0.12570004921259842"/>
          <c:w val="0.33067547452911444"/>
          <c:h val="0.81422490157480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"ЗАКАЗНЫЕ" ПРОВЕРКИ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"ЗАКАЗНЫЕ" ПРОВЕРКИ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3400" b="1" dirty="0" smtClean="0"/>
                      <a:t>47%</a:t>
                    </a:r>
                    <a:endParaRPr lang="en-US" sz="3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FE-478B-88DE-32EA54592EE6}"/>
                </c:ext>
              </c:extLst>
            </c:dLbl>
            <c:dLbl>
              <c:idx val="1"/>
              <c:layout>
                <c:manualLayout>
                  <c:x val="0.16592165371455903"/>
                  <c:y val="1.6842273622047245E-2"/>
                </c:manualLayout>
              </c:layout>
              <c:tx>
                <c:rich>
                  <a:bodyPr/>
                  <a:lstStyle/>
                  <a:p>
                    <a:r>
                      <a:rPr lang="en-US" sz="3400" b="1" dirty="0" smtClean="0"/>
                      <a:t>53%</a:t>
                    </a:r>
                    <a:endParaRPr lang="en-US" sz="3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FE-478B-88DE-32EA54592E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FE-478B-88DE-32EA5459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ВЕРА В </a:t>
            </a:r>
            <a:r>
              <a:rPr lang="ru-RU" sz="3200" dirty="0" smtClean="0"/>
              <a:t>СУД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273858460171094E-2"/>
          <c:y val="0.23494823550678928"/>
          <c:w val="0.73561447717930328"/>
          <c:h val="0.685742309234943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ВЕРА В СУД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677357199962524"/>
                  <c:y val="8.4958152797837277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35%</a:t>
                    </a:r>
                    <a:endParaRPr lang="en-US" sz="2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60-4354-B3FD-CB8F8D7BB947}"/>
                </c:ext>
              </c:extLst>
            </c:dLbl>
            <c:dLbl>
              <c:idx val="1"/>
              <c:layout>
                <c:manualLayout>
                  <c:x val="0.11491669770896916"/>
                  <c:y val="-8.6399350689429569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65%</a:t>
                    </a:r>
                    <a:endParaRPr lang="en-US" sz="2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60-4354-B3FD-CB8F8D7BB9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60-4354-B3FD-CB8F8D7BB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4AB1-4952-48F8-8EC0-2729DDCA2B35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29A33-6810-4E7D-B6B8-992430D40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985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47045-FA01-4D04-8645-6BA320270C0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BC19B-7EA8-41AB-9F78-A0A8ADF4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3739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6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F2D9-5E70-437F-A853-88C681E0E415}" type="datetime1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4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1D0F-D5CD-4AF7-8176-13694720599A}" type="datetime1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4F-5B10-4CEF-90A6-2891C3A22FE7}" type="datetime1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3FC8-6DE2-4903-B71E-F7EA91819F92}" type="datetime1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9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BEE-7882-4E47-8918-EE8C1846EBD5}" type="datetime1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D6E7-BE49-46E0-BBB3-E7FBE20B1E75}" type="datetime1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7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05C7-38C1-4AF7-B7C9-1182A0913AD9}" type="datetime1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5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99A1-07E4-4EFB-AC5C-57B5ACCE8C3C}" type="datetime1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8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D9BF-8B55-4D9B-AEEF-B7E7BD098FF0}" type="datetime1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5F08-9248-4C6A-B9B2-0EF979DD824F}" type="datetime1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2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EE12-CCD6-4CC1-810C-4FDC33524719}" type="datetime1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1E5B-EDB2-472F-8B49-9B4C72A93166}" type="datetime1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7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347864" y="1916832"/>
            <a:ext cx="5796136" cy="24583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0" rtlCol="0" anchor="ctr">
            <a:normAutofit/>
          </a:bodyPr>
          <a:lstStyle>
            <a:defPPr>
              <a:defRPr lang="ru-RU"/>
            </a:defPPr>
            <a:lvl1pPr marL="540000">
              <a:spcBef>
                <a:spcPct val="0"/>
              </a:spcBef>
              <a:buNone/>
              <a:defRPr cap="all" spc="-1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7813" algn="ctr">
              <a:lnSpc>
                <a:spcPct val="11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ПРОБЛЕМНЫЕ ЗОНЫ БИЗНЕС-КЛИМАТА               В ХАБАРОВСКОМ КРАЕ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462733"/>
            <a:ext cx="1213733" cy="110169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667763" y="5013176"/>
            <a:ext cx="4000581" cy="15841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0" rtlCol="0" anchor="ctr">
            <a:normAutofit fontScale="92500" lnSpcReduction="20000"/>
          </a:bodyPr>
          <a:lstStyle>
            <a:defPPr>
              <a:defRPr lang="ru-RU"/>
            </a:defPPr>
            <a:lvl1pPr marL="540000">
              <a:spcBef>
                <a:spcPct val="0"/>
              </a:spcBef>
              <a:buNone/>
              <a:defRPr cap="all" spc="-1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7813">
              <a:lnSpc>
                <a:spcPct val="11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Олег ГЕРАСИМОВ</a:t>
            </a:r>
          </a:p>
          <a:p>
            <a:pPr marL="277813">
              <a:lnSpc>
                <a:spcPct val="110000"/>
              </a:lnSpc>
            </a:pPr>
            <a:endParaRPr lang="ru-RU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77813">
              <a:lnSpc>
                <a:spcPct val="110000"/>
              </a:lnSpc>
            </a:pPr>
            <a:r>
              <a:rPr lang="ru-RU" sz="2400" cap="none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Уполномоченный по защите прав предпринимателей         в Хабаровском крае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40" y="204003"/>
            <a:ext cx="1303585" cy="144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-28470"/>
            <a:ext cx="3563888" cy="688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132856"/>
            <a:ext cx="4608513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dirty="0" smtClean="0"/>
              <a:t>- ПУБЛИЧНЫЕ СЛУШАНИЯ РЕЗУЛЬТАТОВ КОНТРОЛЬНО-НАДЗОРНОЙ ДЕЯТЕЛЬНОСТИ</a:t>
            </a:r>
            <a:endParaRPr lang="ru-RU" sz="30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9" y="2780928"/>
            <a:ext cx="4092650" cy="25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38205"/>
            <a:ext cx="9144000" cy="118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РЕФОРМА КОНТРОЛЬНО-НАДЗОРНОЙ ДЕЯТЕЛЬНОСТИ</a:t>
            </a:r>
            <a:endParaRPr lang="ru-RU" sz="3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7984" y="4509120"/>
            <a:ext cx="4608513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- ВНЕДРЕНИЕ ЧЕК-ЛИСТОВ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9571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928993" cy="1152128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ДИНАМИКА ОБРАЩЕНИЙ ПРЕДПРИНИМАТЕЛЕЙ                   С ЖАЛОБАМИ</a:t>
            </a:r>
            <a:endParaRPr lang="ru-RU" sz="27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38205"/>
            <a:ext cx="9144000" cy="118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РЕФОРМА КОНТРОЛЬНО-НАДЗОРНОЙ ДЕЯТЕЛЬНОСТИ</a:t>
            </a:r>
            <a:endParaRPr lang="ru-RU" sz="30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08843131"/>
              </p:ext>
            </p:extLst>
          </p:nvPr>
        </p:nvGraphicFramePr>
        <p:xfrm>
          <a:off x="1619672" y="2276872"/>
          <a:ext cx="66967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0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628800"/>
            <a:ext cx="4320480" cy="12961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- АДМИНИСТРАТИВНОЕ РАССЛЕДОВАНИЕ</a:t>
            </a:r>
            <a:endParaRPr lang="ru-RU" sz="3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38205"/>
            <a:ext cx="9144000" cy="118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РЕФОРМА КОНТРОЛЬНО-НАДЗОРНОЙ ДЕЯТЕЛЬНОСТИ</a:t>
            </a:r>
            <a:endParaRPr lang="ru-RU" sz="3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596970" cy="441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99992" y="3861048"/>
            <a:ext cx="4631896" cy="197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- ВНЕПЛАНОВЫЕ ПРОВЕРКИ                        ПО ЖАЛОБАМ ПОТРЕБИТЕЛЕЙ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263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38205"/>
            <a:ext cx="9144000" cy="118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РЕФОРМА КОНТРОЛЬНО-НАДЗОРНОЙ ДЕЯТЕЛЬНОСТИ</a:t>
            </a:r>
            <a:endParaRPr lang="ru-RU" sz="30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16969895"/>
              </p:ext>
            </p:extLst>
          </p:nvPr>
        </p:nvGraphicFramePr>
        <p:xfrm>
          <a:off x="179512" y="1844824"/>
          <a:ext cx="4248472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22796596"/>
              </p:ext>
            </p:extLst>
          </p:nvPr>
        </p:nvGraphicFramePr>
        <p:xfrm>
          <a:off x="5076056" y="1988840"/>
          <a:ext cx="36724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98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38205"/>
            <a:ext cx="9144000" cy="118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РЕФОРМА КОНТРОЛЬНО-НАДЗОРНОЙ ДЕЯТЕЛЬНОСТИ</a:t>
            </a:r>
            <a:endParaRPr lang="ru-RU" sz="3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526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ПРЕДЛОЖЕНИЯ:</a:t>
            </a:r>
            <a:endParaRPr lang="ru-RU" sz="4000" b="1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10920" y="2337556"/>
            <a:ext cx="762000" cy="665163"/>
            <a:chOff x="1110" y="2656"/>
            <a:chExt cx="1549" cy="1351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47664" y="2271624"/>
            <a:ext cx="736324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/>
              <a:t>АДМИНИСТРАТИВНЫЕ РАССЛЕДОВАНИЯ ДОЛЖНЫ БЫТЬ ПРИРАВНЕНЫ К ПРОВЕРКАМ</a:t>
            </a:r>
            <a:endParaRPr lang="en-US" sz="2400" b="1" dirty="0"/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710920" y="3584340"/>
            <a:ext cx="762000" cy="665163"/>
            <a:chOff x="3174" y="2656"/>
            <a:chExt cx="1549" cy="1351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96505" y="4697080"/>
            <a:ext cx="762000" cy="665163"/>
            <a:chOff x="1110" y="2656"/>
            <a:chExt cx="1549" cy="1351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686429" y="5761320"/>
            <a:ext cx="762000" cy="665163"/>
            <a:chOff x="3174" y="2656"/>
            <a:chExt cx="1549" cy="1351"/>
          </a:xfrm>
        </p:grpSpPr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547664" y="3311094"/>
            <a:ext cx="759633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/>
              <a:t>ВСЕ ПРОВЕРОЧНЫЕ МЕРОПРИЯТИЯ, СВЯЗАННЫЕ              С </a:t>
            </a:r>
            <a:r>
              <a:rPr lang="ru-RU" sz="2400" b="1" smtClean="0"/>
              <a:t>ПРИЧИНЕНИЕМ </a:t>
            </a:r>
            <a:r>
              <a:rPr lang="ru-RU" sz="2400" b="1" smtClean="0"/>
              <a:t>ВРЕДА, </a:t>
            </a:r>
            <a:r>
              <a:rPr lang="ru-RU" sz="2400" b="1" dirty="0" smtClean="0"/>
              <a:t>ДОЛЖНЫ СОГЛАСОВЫВАТЬСЯ С ПРОКУРАТУРОЙ</a:t>
            </a:r>
            <a:endParaRPr lang="en-US" sz="2400" b="1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547664" y="4781842"/>
            <a:ext cx="75963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/>
              <a:t>НЕОБХОДИМО МЕНЯТЬ МЕНТАЛИТЕТ ПРОВЕРЯЮЩИХ</a:t>
            </a:r>
            <a:endParaRPr lang="en-US" sz="2400" b="1" dirty="0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547664" y="5695388"/>
            <a:ext cx="74888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/>
              <a:t>БОЛЬШЕ ВНИМАНИЯ УДЕЛЯТЬ ПОДГОТОВКЕ                   И ОБУЧЕНИЮ СОТРУДНИКОВ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81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fotodes.ru/upload/img1339267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896544" cy="34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38205"/>
            <a:ext cx="9144000" cy="118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РЕФОРМА КОНТРОЛЬНО-НАДЗОРНОЙ ДЕЯТЕЛЬНОСТИ</a:t>
            </a:r>
            <a:endParaRPr lang="ru-RU" sz="3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23916"/>
            <a:ext cx="8712968" cy="174504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ДМИТРИЙ МЕДВЕДЕВ: </a:t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2800" b="1" dirty="0" smtClean="0"/>
              <a:t>ПАРТНЕРСКОЕ И СЕРВИСНОЕ ОТНОШЕНИЕ К БИЗНЕСУ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81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38205"/>
            <a:ext cx="9144000" cy="118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РЕФОРМА КОНТРОЛЬНО-НАДЗОРНОЙ ДЕЯТЕЛЬНОСТИ</a:t>
            </a:r>
            <a:endParaRPr lang="ru-RU" sz="3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2924944"/>
            <a:ext cx="8712968" cy="1745044"/>
          </a:xfrm>
        </p:spPr>
        <p:txBody>
          <a:bodyPr>
            <a:normAutofit/>
          </a:bodyPr>
          <a:lstStyle/>
          <a:p>
            <a:r>
              <a:rPr lang="ru-RU" sz="5000" b="1" dirty="0" smtClean="0"/>
              <a:t>БЛАГОДАРЮ ЗА ВНИМАНИЕ!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4381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34194</TotalTime>
  <Words>116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Тема Office</vt:lpstr>
      <vt:lpstr>Презентация PowerPoint</vt:lpstr>
      <vt:lpstr>- ПУБЛИЧНЫЕ СЛУШАНИЯ РЕЗУЛЬТАТОВ КОНТРОЛЬНО-НАДЗОРНОЙ ДЕЯТЕЛЬНОСТИ</vt:lpstr>
      <vt:lpstr>ДИНАМИКА ОБРАЩЕНИЙ ПРЕДПРИНИМАТЕЛЕЙ                   С ЖАЛОБАМИ</vt:lpstr>
      <vt:lpstr>- АДМИНИСТРАТИВНОЕ РАССЛЕДОВАНИЕ</vt:lpstr>
      <vt:lpstr>Презентация PowerPoint</vt:lpstr>
      <vt:lpstr>ПРЕДЛОЖЕНИЯ:</vt:lpstr>
      <vt:lpstr>ДМИТРИЙ МЕДВЕДЕВ:   ПАРТНЕРСКОЕ И СЕРВИСНОЕ ОТНОШЕНИЕ К БИЗНЕСУ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Никулин Станислав</dc:creator>
  <cp:lastModifiedBy>user</cp:lastModifiedBy>
  <cp:revision>1385</cp:revision>
  <cp:lastPrinted>2017-10-18T06:19:33Z</cp:lastPrinted>
  <dcterms:created xsi:type="dcterms:W3CDTF">2015-11-30T13:19:55Z</dcterms:created>
  <dcterms:modified xsi:type="dcterms:W3CDTF">2017-11-02T23:11:26Z</dcterms:modified>
</cp:coreProperties>
</file>